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15887"/>
            <a:ext cx="1066800" cy="94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04800" y="0"/>
            <a:ext cx="82105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04800" y="1066800"/>
            <a:ext cx="8210550" cy="511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 चर्च हे एक मिशनरी चर्च आहे</a:t>
            </a:r>
            <a:r>
              <a:rPr b="0" i="0" lang="en-US" sz="40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जेथे प्रत्येक बाप्तिस्मा घेतलेल्या व्यक्तीला चर्चच्या मिशनसाठी सह-जबाबदारीची जाणीव आहे</a:t>
            </a:r>
            <a:r>
              <a:rPr b="0" i="0" lang="en-US" sz="40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असे असले तरी तरुणांच्या सहभागाकडे विशेष लक्ष देण्याची गरज आहे.</a:t>
            </a:r>
            <a:endParaRPr b="0" i="0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81000" y="0"/>
            <a:ext cx="8458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b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</a:b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 (सिनडपूर्व पॅरिश)</a:t>
            </a:r>
            <a:b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</a:b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0" y="1219200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0035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10"/>
              <a:buFont typeface="Arial"/>
              <a:buChar char="•"/>
            </a:pP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पॅरिश प्रक्रिया: " कामकाज दस्तऐवज " </a:t>
            </a:r>
            <a:r>
              <a:rPr b="0" i="0" lang="en-US" sz="164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(working  document)</a:t>
            </a:r>
            <a:r>
              <a:rPr b="0" i="0" lang="en-US" sz="164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आणि </a:t>
            </a:r>
            <a:r>
              <a:rPr b="0" i="0" lang="en-US" sz="241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– पॅरिश सिनड</a:t>
            </a: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endParaRPr b="0" i="0" sz="2410" u="none">
              <a:solidFill>
                <a:srgbClr val="202124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Arial"/>
              <a:buNone/>
            </a:pPr>
            <a:r>
              <a:t/>
            </a:r>
            <a:endParaRPr b="0" i="0" sz="241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6385" lvl="0" marL="342900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410"/>
              <a:buFont typeface="Arial"/>
              <a:buChar char="•"/>
            </a:pP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पॅरिशपातळीवर सक्रियपणे ऐकण्याची प्रक्रिया १५ फेब्रुवारी २०२२ पर्यंत पूर्ण केली जाणार आहे. प्रत्येक पॅरिशने  फेब्रुवारीच्या अखेरीस </a:t>
            </a:r>
            <a:r>
              <a:rPr b="0" i="0" lang="en-US" sz="241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0" i="0" lang="en-US" sz="241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 पॅरिश सिनड</a:t>
            </a:r>
            <a:r>
              <a:rPr b="0" i="0" lang="en-US" sz="241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241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असा </a:t>
            </a: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एक " कामकाज दस्तऐवज" तयार करणे आवश्यक आहे.</a:t>
            </a:r>
            <a:endParaRPr sz="1570"/>
          </a:p>
          <a:p>
            <a:pPr indent="-342900" lvl="0" marL="342900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Arial"/>
              <a:buNone/>
            </a:pPr>
            <a:r>
              <a:t/>
            </a:r>
            <a:endParaRPr b="0" i="0" sz="241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6385" lvl="0" marL="342900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410"/>
              <a:buFont typeface="Arial"/>
              <a:buChar char="•"/>
            </a:pP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१० मार्चपूर्वी १ ते २ दिवसांसाठी </a:t>
            </a:r>
            <a:r>
              <a:rPr b="0" i="0" lang="en-US" sz="241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</a:t>
            </a: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आयोजित करणे आवश्यक आहे. त्यावेळी " कामकाज दस्तऐवज" वर चर्चा होणे गरजेचे आहे आणि २० मार्चपर्यंत डीनरीला १० पानांचा पॅरिश सिनड अहवाल सादर करावा.</a:t>
            </a:r>
            <a:endParaRPr sz="1570"/>
          </a:p>
          <a:p>
            <a:pPr indent="-133350" lvl="0" marL="342900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Arial"/>
              <a:buNone/>
            </a:pPr>
            <a:r>
              <a:t/>
            </a:r>
            <a:endParaRPr b="0" i="0" sz="241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6385" lvl="0" marL="342900" marR="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410"/>
              <a:buFont typeface="Arial"/>
              <a:buChar char="•"/>
            </a:pP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त्यानंतर प्रत्येक डीनरी १० एप्रिल २०२२ पर्यंत सर्व </a:t>
            </a:r>
            <a:r>
              <a:rPr b="0" i="0" lang="en-US" sz="241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अहवाल एकत्र करतील</a:t>
            </a:r>
            <a:r>
              <a:rPr b="0" i="0" lang="en-US" sz="241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1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त्याचा सारांश करुन धर्मप्रांतीय सिनड कमीटीकडे १० पानांचा डीनरी अहवाल सादर करतील.</a:t>
            </a:r>
            <a:endParaRPr b="0" i="0" sz="241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8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Arial"/>
              <a:buNone/>
            </a:pPr>
            <a:r>
              <a:t/>
            </a:r>
            <a:endParaRPr b="0" i="0" sz="241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04800" y="174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0" y="1143000"/>
            <a:ext cx="8915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571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1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कामकाज दस्तऐवज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प्रक्रियेतील पुढील पायरी म्हणजे गाव / संघ / सामाजिक गटपातळीवर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भाविकांकडून    आलेल्या विचारांवर एक सर्वसाधारण चर्चा करणे.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या तयारीमध्ये सर्वसाधारण चर्चेसाठी "कामकाज दस्तऐवज" तयार करणे;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ज्याला आपण  </a:t>
            </a:r>
            <a:r>
              <a:rPr b="0" i="0" lang="en-US" sz="36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असे म्हणतो.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फेब्रुवारीच्या अखेरीस हा "कामकाज दस्तऐवज" पूर्ण केले जाणे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आवश्यक आहे; जेणेकरून </a:t>
            </a:r>
            <a:r>
              <a:rPr b="0" i="0" lang="en-US" sz="36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यावर विचार करु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शकेल आणि पवित्र आत्मा संपूर्णपणे पॅरिशला काय सांगत आहे, हे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समजण्यास मदत होईल.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81000" y="0"/>
            <a:ext cx="7886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76200" y="1295400"/>
            <a:ext cx="8839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कार्यरत दस्तऐवजात खालील समाविष्ट करणे आवश्यक आहे:</a:t>
            </a:r>
            <a:endParaRPr sz="12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१: सल्लामसलत प्रक्रिया:</a:t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२: सल्लामसलत प्रक्रियेतून आलेला अनुभव:</a:t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3: सल्लामसलत प्रक्रियेतील महत्त्वपूर्ण आणि नवीन अंतर्दृष्टी (बोध):</a:t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४: पॅरिशमधील वर्तमान अनुभव आणि सिनडॅलिटी:</a:t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५: सांस्कृतिक धडे:</a:t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04800" y="0"/>
            <a:ext cx="82105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okila"/>
              <a:buNone/>
            </a:pPr>
            <a:r>
              <a:rPr b="1" i="0" lang="en-US" sz="44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4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04800" y="838200"/>
            <a:ext cx="8534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1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१: सल्लामसलत प्रक्रिया:</a:t>
            </a:r>
            <a:endParaRPr sz="600"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प्रक्रियेचे मुख्य टप्पे कोणते होते?</a:t>
            </a:r>
            <a:endParaRPr sz="600"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कोणत्या मुख्य प्रश्नांवर चर्चा झाली?</a:t>
            </a:r>
            <a:endParaRPr sz="600"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जास्तीत जास्त सहभाग सुनिश्चित करण्यासाठी आणि परिघांबाहेरील</a:t>
            </a:r>
            <a:endParaRPr sz="600"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लोकांपर्यंत पोहोचण्यासाठी काय केले गेले?</a:t>
            </a:r>
            <a:endParaRPr sz="600"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किती लोक सहभागी झाले? विभागणी कशी झाली? महिला, पुरुष, तरुण इ..?</a:t>
            </a:r>
            <a:endParaRPr sz="600"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असा एखादा गट होता का की, ज्यांची उपस्थिती लक्षवेधी होती?</a:t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अशी कोण व्यक्ती  / गट होता की ज्याने भाग घेतला नाही?</a:t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81000" y="174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81000" y="1066800"/>
            <a:ext cx="8382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Char char="•"/>
            </a:pPr>
            <a:r>
              <a:rPr b="1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२: सल्लामसलत प्रक्रियेवेळी आलेला अनुभव:</a:t>
            </a:r>
            <a:endParaRPr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समन्वयकांच्या अनुभवाबद्दल सर्वात लक्षणीय काय होते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सल्लागार प्रक्रियेत आणि चर्चेत कोणते महत्वाचे आणि सर्वसाधारण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मुद्दे होते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152400" y="-33337"/>
            <a:ext cx="7886700" cy="947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0" y="914400"/>
            <a:ext cx="8991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6002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1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३: सल्लामसलत प्रक्रियेतील महत्त्वपूर्ण आणि नवीन अंतर्दृष्टी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6002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आपणास कोणते महत्त्वपूर्ण, आश्चर्यकारक आणि अनपेक्षित अंतर्दृष्टी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(बोध) प्राप्त झाला?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6002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प्रक्रियेदरम्यान कोणती नविन क्षितिजे (दालन) उघडली गेली आहेत?</a:t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वास्तविक जीवनातील कोणते खरेखुरे अनुभव हृदयस्पर्शी होते आणि का?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6002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कोणते दृष्टिकोन बहकलेले / आगंतुक / फुटकळ प्रतिसाद होते?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60020" lvl="0" marL="1714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कोणत्या मुद्द्याचा कानी उल्लेख झाला पण तो मनोरंजक आणि लक्षात घेण्याजोगा होता?</a:t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228600" y="0"/>
            <a:ext cx="7886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okila"/>
              <a:buNone/>
            </a:pPr>
            <a:r>
              <a:rPr b="1" i="0" lang="en-US" sz="36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228600" y="8382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2895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४: पॅरिशमधील वर्तमान अनुभव आणि सिनडॅलिटी: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956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पॅरिशमधील सिनडॅलिटीच्या प्रक्रियेस पवित्र आत्मा कसा प्रेरित करतो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956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पॅरिशमध्ये चर्चला कोठे निराकरण आणि परिवर्तनाची गरज आहे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956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पवित्र आत्म्याने भारलेले सामुदायिक जीवन घडवून आणण्यासाठी संस्कृती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वृत्ती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संरचना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पाळकीय कार्यपद्धतींमध्ये कोणकोणते बदल आवश्यक आहेत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956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मिशनरी कार्य अधिक प्रभावी करण्यासाठी कोणती पावले उचलण्याची गरज आहे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956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भावीकांची या प्रक्रियेदरम्यान कोणती  स्वप्ने आणि आकांक्षा होत्या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956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पॅरिशला अनुभूती देण्यासाठी आणि ते चर्च आणि बाहेरील जगाशी अधिक सिनडल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2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बनवण्यासाठी कोणते उपायाची अंमलबजावणी करणे आवश्यक आहे</a:t>
            </a:r>
            <a:r>
              <a:rPr b="0" i="0" lang="en-US" sz="2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228600" y="-11112"/>
            <a:ext cx="7886700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152400" y="838200"/>
            <a:ext cx="8839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2819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भाग ५: सांस्कृतिक धडे: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आंतर-सांस्कृतिक संवादामुळे कोणते धडे मिळाले</a:t>
            </a:r>
            <a:r>
              <a:rPr b="0" i="0" lang="en-US" sz="32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 प्रक्रियेत सर्वपंथीय आणि आंतरधर्मीय संपर्क ह्यातून काय शिकलात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प्रक्रियेत सहभागी झालेल्या सभासदांची चित्तवृत्ती </a:t>
            </a:r>
            <a:r>
              <a:rPr b="0" i="0" lang="en-US" sz="32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मनोवृत्ती</a:t>
            </a:r>
            <a:r>
              <a:rPr b="0" i="0" lang="en-US" sz="32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भाववृत्ती  कशी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होती?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ऐकण्याच्या टप्प्यातून कोणकोणते तणाव आणि मतभेद निर्माण झाले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कोणत्या विषयामुळे किंवा समस्यांमुळे विविध दृष्टिकोन निर्माण झाले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ही प्रक्रिया आणि अनुभव ह्यातून पवित्र आत्म्याने आपणास कोणती भावना दिली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04800" y="-7937"/>
            <a:ext cx="7886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04800" y="1066800"/>
            <a:ext cx="8610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कामकाज दस्तऐवज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कामकाज दस्तऐवज हा आयोजित केलेल्या सभाची संख्या, सहभागींची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संख्या, पुरुष / महिला, तरुण, सहभागी इ.चे विभाजन दर्शवितात...</a:t>
            </a:r>
            <a:endParaRPr b="0" i="0" sz="2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6510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कामकाजाचा दस्तऐवज हा केवळ ऐकण्याच्या प्रक्रियेत गोळा केलेल्या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विचारांचा संग्रह नाही तर समन्वयकाच्या व्यक्तिनिष्ठ टिप्पण्या देखील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संग्रहित करतो, त्याने जे विचार ऐकले, त्याने जे पाहिले आणि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2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हृदयाने जाणले. </a:t>
            </a:r>
            <a:endParaRPr b="0" i="0" sz="2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Kokila"/>
              <a:buNone/>
            </a:pPr>
            <a:r>
              <a:rPr b="1" i="0" lang="en-US" sz="54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54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5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54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 </a:t>
            </a:r>
            <a:b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62000" y="1981200"/>
            <a:ext cx="8037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968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चर्चमध्ये सिनडॅलिटी जगण्यासाठी सद्याची महामारीची</a:t>
            </a:r>
            <a:endParaRPr/>
          </a:p>
          <a:p>
            <a:pPr indent="-196850" lvl="0" marL="17145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परिस्थिती आपणास आव्हान देते</a:t>
            </a:r>
            <a:endParaRPr b="0" i="0" sz="4000" u="none" cap="none" strike="noStrik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96850" lvl="0" marL="17145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सहप्रवास करणाऱ्या चर्चमध्ये एकत्र येण्याचे आपले प्रयत्न</a:t>
            </a:r>
            <a:endParaRPr/>
          </a:p>
          <a:p>
            <a:pPr indent="-171450" lvl="0" marL="17145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4000" u="none" cap="none" strike="noStrik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आपण सोडू नयेत हे महत्त्वाचे आहे.</a:t>
            </a:r>
            <a:endParaRPr b="0" i="0" sz="4000" u="none" cap="none" strike="noStrik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15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228600" y="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27432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कामकाज दस्तऐवजमध्ये पुनरावृत्ती होणारे विचार आणि बहकलेले /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भटके विचार देखील सूचीबद्ध केले जातात जेणेकरून सिनड टीम व्यक्त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विचारांमधील पवित्र आत्म्याचा आवाज ओळखू शकेल. त्यामुळे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संकलन प्रक्रिया ही एक अतिशय बारकाईने आणि तपशीलवार प्रक्रिया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असावी यावर भर देणे महत्त्वाचे आहे जेणेकरून बहकलेले विचार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सूटणार नाहीत.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कामकाज दस्तऐवज हा चर्चला पवित्र आत्म्या काय सांगतो हे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पारखण्यासाठी </a:t>
            </a:r>
            <a:r>
              <a:rPr b="0" i="0" lang="en-US" sz="36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सिनडचा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आधार आहे.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228600" y="0"/>
            <a:ext cx="7886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192087" y="80645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प्रक्रिया:</a:t>
            </a:r>
            <a:endParaRPr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 १०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मार्चपूर्वी १ ते २ दिवसासाठी आयोजित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केले जाईल.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पॅरिश सिनड टीम आणि पॅरिशच्या सर्व संघटनाचा किमान एक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प्रतिनिधी </a:t>
            </a:r>
            <a:r>
              <a:rPr b="0" i="0" lang="en-US" sz="36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सदस्य असू शकतो.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04800" y="0"/>
            <a:ext cx="8210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 सिनड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टप्पा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76200" y="914400"/>
            <a:ext cx="8839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सिनडची </a:t>
            </a: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प्रक्रिया म्हणजे प्रत्येक विचार घेऊन, पवित्र शास्त्रातील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Arial"/>
              <a:buNone/>
            </a:pP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वचन आणि चर्चच्या जिवंत परंपरेच्या प्रकाशाखाली त्याचे परीक्षण करणे आणि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Arial"/>
              <a:buNone/>
            </a:pP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पवित्र आत्म्याच्या मदतीने आपल्या काळातील चिन्हे ओळखणे जेणेकरून आपण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Arial"/>
              <a:buNone/>
            </a:pP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पुढे जाऊ शकू. आपले चर्च ह्यापुढे अधिक  सिनडल व्हावे 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पारख केल्यानंतर, </a:t>
            </a:r>
            <a:r>
              <a:rPr b="0" i="0" lang="en-US" sz="22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- पॅरिश सिनड </a:t>
            </a: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हा एक आध्यात्मिक सराव आहे आणि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Arial"/>
              <a:buNone/>
            </a:pP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लोकशाही प्रक्रियेनुसार मतदान आणि कागदपत्र नाही. </a:t>
            </a:r>
            <a:r>
              <a:rPr b="0" i="0" lang="en-US" sz="22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सिनडपूर्व – पॅरिश सिनड</a:t>
            </a:r>
            <a:endParaRPr sz="11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200" u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 </a:t>
            </a:r>
            <a:r>
              <a:rPr b="0" i="0" lang="en-US" sz="22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टीम डीनरीला १० पानांचा पॅरिश रिपोर्ट सादर करील.</a:t>
            </a:r>
            <a:endParaRPr b="0" i="0" sz="22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228600" y="0"/>
            <a:ext cx="7886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0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गटवार चर्चा 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228600" y="1066800"/>
            <a:ext cx="8763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सिनड मधील ऐकण्याची प्रक्रिया पार पाडत असताना आपल्याला आलेले चांगले अनुभव /भावलेले अनुभव सांगा.</a:t>
            </a:r>
            <a:endParaRPr/>
          </a:p>
          <a:p>
            <a:pPr indent="-228600" lvl="0" marL="17145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सिनड मधील ऐकण्याची प्रक्रिया पार पाडत असताना आपल्याला भेडसावणाऱ्या समस्या कोणत्या होत्या?</a:t>
            </a:r>
            <a:endParaRPr/>
          </a:p>
          <a:p>
            <a:pPr indent="-228600" lvl="0" marL="17145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सिनड मधील ऐकण्याची प्रक्रिया पार पाडत असताना नव्याने आपल्याला काय शिकायला मिळाले?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 txBox="1"/>
          <p:nvPr/>
        </p:nvSpPr>
        <p:spPr>
          <a:xfrm>
            <a:off x="228600" y="228600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50" y="93662"/>
            <a:ext cx="11239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Kokila"/>
              <a:buNone/>
            </a:pPr>
            <a:r>
              <a:rPr b="1" i="0" lang="en-US" sz="54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54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5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54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28650" y="1905000"/>
            <a:ext cx="7886700" cy="427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88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>
              <a:solidFill>
                <a:srgbClr val="202124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बरेच भाविक सिनडल प्रक्रिया ही चर्चच्या जीवनातील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एक अत्यंत महत्त्वपूर्ण घटना मानतात.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ही एक शिकण्याची प्रक्रिया आहे; </a:t>
            </a:r>
            <a:endParaRPr b="0" i="0" sz="4000" u="none">
              <a:solidFill>
                <a:srgbClr val="202124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तसेच परिवर्तनाची आणि 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4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चर्चच्या जीवनाचे नूतनीकरण करण्याची ही संधी आहे.</a:t>
            </a:r>
            <a:endParaRPr b="0" i="0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15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81000" y="174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56300" y="1343025"/>
            <a:ext cx="8799900" cy="5313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1" i="0" lang="en-US" sz="30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सिनडॅलिटी म्हणजे...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None/>
            </a:pPr>
            <a:r>
              <a:rPr b="0" i="0" lang="en-US" sz="34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* '</a:t>
            </a: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मी</a:t>
            </a:r>
            <a:r>
              <a:rPr b="0" i="0" lang="en-US" sz="34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' </a:t>
            </a: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वरून </a:t>
            </a:r>
            <a:r>
              <a:rPr b="0" i="0" lang="en-US" sz="34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आपण</a:t>
            </a:r>
            <a:r>
              <a:rPr b="0" i="0" lang="en-US" sz="34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ह्याकडे मार्गक्रमण करणे.</a:t>
            </a:r>
            <a:endParaRPr b="0" i="0" sz="3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None/>
            </a:pP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* ख्रिस्ती असणे म्हणजे आपण मंडळीचा भाग आहोत,  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None/>
            </a:pP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हे मान्य करणे 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None/>
            </a:pP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* आपली दाने (देणग्या) आणि जबाबदाऱ्या शेअरिंग करणे</a:t>
            </a:r>
            <a:r>
              <a:rPr b="0" i="0" lang="en-US" sz="3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None/>
            </a:pPr>
            <a:r>
              <a:rPr b="0" i="0" lang="en-US" sz="34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* बाप्तिस्मा घेतलेल्या प्रत्येकाला पवित्र आत्मा जशी प्रेरणा देतो तशी प्रभूचे शुभवर्तमान घोषविण्यासाठी प्रभावी माध्यम शोधण्यास सहयोग करणे.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81000" y="0"/>
            <a:ext cx="78867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9087" y="1314450"/>
            <a:ext cx="8505825" cy="4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सिनडॅलिटी ठळकपणे हे स्पष्ट करते की, आपले स्थान (स्टेटस), वय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व्यवसाय किंवा भूमिका यामधील मतभेद ह्यापेक्षा बाप्तिस्म्याद्वारे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आपल्यामध्ये जे सामाईक आहे ते अधिक महत्त्वाचे आहे.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नम्रता ह्या गुणाशिवाय आपली ओळख अशक्य आहे.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02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केवळ नम्रताच आपणास भेटण्यास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ऐकण्यास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संवाद साधण्यास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एकत्र प्रार्थना करण्यास आणि पारख करण्यास सक्षम करु शकते.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15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228600" y="174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२०२२ मध्ये सिनडॅलिटीची प्रक्रिया जलद गतीने व्हावी, ही अपेक्षा आहे.</a:t>
            </a:r>
            <a:endParaRPr sz="600"/>
          </a:p>
          <a:p>
            <a:pPr indent="-1333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अजूनही आपल्याकडे मार्च २०२२ पर्यंत अवधी आहे.</a:t>
            </a:r>
            <a:endParaRPr sz="6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333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जानेवारी २०२२ मध्ये बर्‍याच लोकांच्या कोविड १९ ह्या विषाणूची</a:t>
            </a:r>
            <a:endParaRPr sz="6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बाधा झाल्यामुळे आपल्या कार्यात शिथिलता आणावी लागली होती.</a:t>
            </a:r>
            <a:endParaRPr sz="6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333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आपण जी ऐकण्याची प्रक्रिया केली, हा सिनडचा आत्मा आहे.</a:t>
            </a:r>
            <a:endParaRPr sz="600"/>
          </a:p>
          <a:p>
            <a:pPr indent="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1333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आपण सर्व लहान ख्रिस्ती समूहामध्ये  एकत्र प्रार्थना करणे, शेअरिंग करणे</a:t>
            </a:r>
            <a:endParaRPr sz="600"/>
          </a:p>
          <a:p>
            <a:pPr indent="-171450" lvl="0" marL="1714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0" i="0" lang="en-US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आणि पारख करणे; ही, प्रक्रिया केली ती आगामी काळातही सुरु ठेवावी.</a:t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04800" y="17462"/>
            <a:ext cx="7886700" cy="896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228600" y="9144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27432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आम्ही धर्मगुरु म्हणून चर्चमध्ये नेतृत्व करताना आमच्याकडे व्यापक</a:t>
            </a:r>
            <a:endParaRPr/>
          </a:p>
          <a:p>
            <a:pPr indent="-274320" lvl="0" marL="3429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दृष्टीकोन म्हणून आम्हाला पाचारण करण्यात आले आहे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0" sz="3600" u="none">
              <a:solidFill>
                <a:srgbClr val="202124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सर्वांचे ऐकण्यासाठी नम्रता आणि संयम आवश्यक आहे तसेच इतर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दृष्टिकोन आणि दुसऱ्यांच्या अनुभवांचा विचार करण्यास इच्छुक असणे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आवश्यक आहे.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ख्रिस्तीधर्म म्हणजे ज्ञान मिळविणे नव्हे तर ते ख्रिस्त जगणे होय.”</a:t>
            </a:r>
            <a:endParaRPr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म्हणूनच पोप फ्रान्सिस, जे  गरीब, सामाजिक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आर्थिक आणि चर्चच्या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सत्ता संरचनेच्या परिघावर असलेल्या लोकांचे ऐकण्यासाठी खूप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आग्रह धरतात.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04800" y="17462"/>
            <a:ext cx="7886700" cy="112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152400" y="1295400"/>
            <a:ext cx="8763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-2571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म्हणूनच सिनडॅलिटी हा निराकरणाचा मार्ग आहे, पुरुष आणि स्त्रिया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किंवा धर्मगुरु आणि सामान्य लोक यांच्यातील सलोख्याचा मार्ग</a:t>
            </a:r>
            <a:endParaRPr/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आहे.</a:t>
            </a:r>
            <a:endParaRPr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चर्चमध्ये महिला, तरुण, मुले आणि उपेक्षितांना ऐकले जाते, हे पाहणे</a:t>
            </a:r>
            <a:endParaRPr/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महत्त्वाचे आहे.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57175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ऐकणे ही  सिनडल प्रक्रिया ही केवळ अंतिम विचारविनिमय करुन निर्णय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 करण्यापुरती नाही तर त्यापलीकडेही ती प्रत्येक टप्प्यावर होणे महत्त्वाचे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आहे.</a:t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04800" y="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Kokila"/>
              <a:buNone/>
            </a:pP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पॅरिशेसमध्ये</a:t>
            </a: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अखंडित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सिनडल</a:t>
            </a:r>
            <a:r>
              <a:rPr b="1" i="0" lang="en-US" sz="48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प्रवास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81000" y="1295400"/>
            <a:ext cx="851535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0861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त्याचबरोबर विविध अडचणीही निर्माण झाल्या आहेत.</a:t>
            </a:r>
            <a:endParaRPr/>
          </a:p>
          <a:p>
            <a:pPr indent="-1143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861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खरं तर</a:t>
            </a:r>
            <a:r>
              <a:rPr b="0" i="0" lang="en-US" sz="3600" u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भाविकांच्या काही गटांमध्ये आणि धर्म्गुरुंमध्ये काहीशी भीती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आणि अबोला दिसून येतो.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861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•"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सामान्य लोकांमध्ये एक विशिष्ट संशयदेखील आहे. त्यांना शंका आहे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r>
              <a:rPr b="0" i="0" lang="en-US" sz="3600" u="none">
                <a:solidFill>
                  <a:srgbClr val="202124"/>
                </a:solidFill>
                <a:latin typeface="Kokila"/>
                <a:ea typeface="Kokila"/>
                <a:cs typeface="Kokila"/>
                <a:sym typeface="Kokila"/>
              </a:rPr>
              <a:t>   की, त्यांचे योगदान खरोखर विचारात घेतले जाईल का?</a:t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